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73cf37bf44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73cf37bf44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73cf37bf44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73cf37bf44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73cf37bf44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73cf37bf44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3cf37bf44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73cf37bf44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3cf37bf44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273cf37bf44_0_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3cf37bf44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73cf37bf44_0_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73cf37bf44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273cf37bf44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73cf37bf44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73cf37bf44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3cf37bf44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273cf37bf44_0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73cf37bf44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73cf37bf44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73cf37bf44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73cf37bf44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73cf37bf44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73cf37bf44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73cf37bf44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73cf37bf44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73cf37bf44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73cf37bf44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73cf37bf44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273cf37bf44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3cf37bf44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273cf37bf44_0_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73cf37bf44_0_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73cf37bf44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73cf37bf44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73cf37bf44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73cf37bf44_0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73cf37bf44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73cf37bf44_0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73cf37bf44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3cf37bf44_0_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73cf37bf44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73cf37bf44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73cf37bf44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73cf37bf44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273cf37bf44_0_2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73cf37bf44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73cf37bf44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73cf37bf44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73cf37bf44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73cf37bf44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73cf37bf44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73cf37bf44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73cf37bf44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73cf37bf44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73cf37bf44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73cf37bf44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73cf37bf44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73cf37bf44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73cf37bf44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9" name="Google Shape;89;p19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1" name="Google Shape;91;p19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startalkaba.com/courses/prt%e9%97%9c%e9%8d%b5%e5%8f%8d%e6%87%89%e8%a8%93%e7%b7%b4%ef%bc%8bnet%e8%87%aa%e7%84%b6%e6%83%85%e6%99%af%e6%95%99%e5%ad%b8/" TargetMode="External"/><Relationship Id="rId4" Type="http://schemas.openxmlformats.org/officeDocument/2006/relationships/hyperlink" Target="https://www.startalkaba.com/courses/%e5%be%9e%e5%af%a6%e8%ad%89%e6%96%87%e7%8d%bb%e8%aa%8d%e8%ad%98-prt-%e9%97%9c%e9%8d%b5%e5%8f%8d%e6%87%89%e8%a8%93%e7%b7%b4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startalkaba.com/courses/%e3%80%90%e5%ae%b6%e9%95%b7%e5%9f%b9%e8%a8%93%e3%80%81%e6%89%8b%e8%b6%b3%e5%9f%b9%e8%a8%93%e3%80%91%e5%a6%82%e4%bd%95%e4%bf%83%e9%80%b2%e7%89%b9%e6%ae%8a%e5%85%92%e7%ab%a5%e5%92%8c%e4%b8%80%e8%88%ac/" TargetMode="External"/><Relationship Id="rId4" Type="http://schemas.openxmlformats.org/officeDocument/2006/relationships/hyperlink" Target="https://www.startalkaba.com/courses/%e9%99%84%e8%b4%880-5ceu-%e4%ba%a4%e4%ba%92%e5%bc%8f%e6%a8%a1%e4%bb%bf%e8%a8%93%e7%b7%b4-reciprocal-imitation-training-rit-%e6%96%87%e7%8d%bb%e8%88%87%e8%a8%8e%e8%ab%96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startalkaba.com/product/%e5%96%ae%e4%b8%80%e5%98%97%e8%a9%a6%e6%95%99%e5%ad%b8dtt%e8%a1%8c%e7%82%ba%e6%8e%a2%e6%b8%ac%e8%88%87%e7%b4%80%e9%8c%84%e8%a1%a8/" TargetMode="External"/><Relationship Id="rId4" Type="http://schemas.openxmlformats.org/officeDocument/2006/relationships/hyperlink" Target="https://www.startalkaba.com/product/%e5%96%ae%e4%b8%80%e5%98%97%e8%a9%a6dtt%e6%ad%a5%e9%a9%9f%e5%9c%96%ef%bc%8b%e7%af%84%e4%be%8b/" TargetMode="External"/><Relationship Id="rId5" Type="http://schemas.openxmlformats.org/officeDocument/2006/relationships/hyperlink" Target="https://www.startalkaba.com/courses/%e7%94%a8%e5%96%ae%e4%b8%80%e5%98%97%e8%a9%a6%e6%95%99%e5%ad%b8%e5%b9%ab%e5%ad%a9%e5%ad%90%e6%89%93%e5%a5%bd%e5%9f%ba%e7%a4%8e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tartalkaba.com/courses/%e7%94%a8%e3%80%8c%e7%b3%bb%e7%b5%b1%e6%b8%9b%e6%95%8f%e6%b3%95%e3%80%8d%e5%8d%94%e5%8a%a9%e5%ad%a9%e5%ad%90%e6%9b%b4%e5%8a%a0%e9%81%a9%e6%87%89%e7%92%b0%e5%a2%83-%e5%ad%a9%e5%ad%90%e6%80%95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startalkaba.com/product/2024%e8%ac%9b%e5%ba%a7%e5%90%88%e8%b3%bc%e5%84%aa%e6%83%a0/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startalkaba.com/courses/%e3%80%90%e9%a0%90%e5%94%ae%e3%80%91%e5%9c%a8%e5%ae%b6%e4%bf%83%e9%80%b2%e5%ad%a9%e5%ad%90%e7%9a%84-verbal-behavior%ef%bc%88%e8%aa%9e%e8%a8%80%e8%a1%8c%e7%82%ba%ef%bc%89/" TargetMode="External"/><Relationship Id="rId4" Type="http://schemas.openxmlformats.org/officeDocument/2006/relationships/hyperlink" Target="https://www.startalkaba.com/courses/%e5%85%92%e7%ab%a5%e6%a7%8b%e9%9f%b3%e9%9a%9c%e7%a4%99/" TargetMode="External"/><Relationship Id="rId5" Type="http://schemas.openxmlformats.org/officeDocument/2006/relationships/hyperlink" Target="https://www.startalkaba.com/courses/%ef%bc%88%e5%90%ab2-0ceu-%e7%b6%b2%e7%b4%85%ef%bc%81%e5%a5%bd%e5%a5%bd%e8%80%81%e5%b8%ab-%e4%b8%bb%e8%ac%9b-%e3%80%8c%e6%97%a9%e6%9c%9f%e7%99%82%e8%82%b2%ef%bc%8c%e6%97%a9%e6%9c%9f%e6%b2%bb%e7%99%82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/" TargetMode="Externa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2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3/" TargetMode="External"/><Relationship Id="rId4" Type="http://schemas.openxmlformats.org/officeDocument/2006/relationships/hyperlink" Target="https://www.startalkaba.com/courses/%e3%80%8c%e8%ae%93%e6%88%91%e8%87%aa%e5%b7%b1%e4%be%86%e3%80%8d%ef%bc%8c%e6%8f%90%e5%8d%87%e5%ad%a9%e5%ad%90%e7%9a%84%e7%94%9f%e6%b4%bb%e7%8d%a8%e7%ab%8b%e6%80%a7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startalkaba.com/courses/%e8%81%bd%e8%a6%8b%e5%bf%83%e9%9d%88%e4%b9%8b%e8%81%b2%ef%bc%8d%e8%88%87%e8%81%bd%e6%90%8d%e5%ad%a9%e5%ad%90%e7%9a%84%e6%ba%9d%e9%80%9a%e6%8a%80%e5%b7%a7-2-2-2-2-2/" TargetMode="External"/><Relationship Id="rId4" Type="http://schemas.openxmlformats.org/officeDocument/2006/relationships/hyperlink" Target="https://www.startalkaba.com/courses/%e7%89%a9%e7%90%86%e6%b2%bb%e7%99%82%e5%b8%ab%e5%a0%b1%e4%bd%a0%e7%9f%a5%ef%bc%9a%e5%9c%a8%e5%ae%b6%e5%b0%b1%e8%83%bd%e7%8e%a9%e7%9a%84%e8%a6%aa%e5%ad%90%e5%b9%bc%e5%85%92%e9%ab%94%e8%83%bd%e6%b4%bb-5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startalkaba.com/product/2023%e5%85%92%e7%ab%a5%e6%a7%8b%e9%9f%b3%e9%9a%9c%e7%a4%99-%e8%a9%95%e4%bc%b0%e5%8f%8a%e7%b7%b4%e7%bf%92-%e7%b4%80%e6%9f%94%e5%ae%89%e6%b2%bb%e7%99%82%e5%b8%abx%e8%97%8d%e6%98%9f%e8%aa%9e%e5%ae%99/" TargetMode="External"/><Relationship Id="rId4" Type="http://schemas.openxmlformats.org/officeDocument/2006/relationships/hyperlink" Target="https://www.startalkaba.com/product/%e4%b8%89%e6%9c%ac%e6%95%99%e5%ad%b8%e6%89%8b%e5%86%8a%e5%90%88%e8%b3%bc%ef%bc%9avb-mapp%e8%aa%9e%e8%a8%80%e8%a1%8c%e7%82%ba%e6%95%99%e5%ad%b8%e6%8c%87%e5%b0%8e%e6%89%8b%e5%86%8a%ef%bc%8b%e9%80%b2/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startalkaba.com/courses/%e3%80%90%e5%85%8d%e8%b2%bb%e5%85%ac%e7%9b%8a%e3%80%91%e5%80%ab%e7%90%86-%e5%af%a6%e5%8b%99%e5%b0%8e%e5%90%91%ef%bc%8d%e8%81%b7%e8%83%bd%e6%b2%bb%e7%99%82%e8%88%87%e8%a1%8c%e7%82%ba%e5%88%86-2-2/" TargetMode="External"/><Relationship Id="rId4" Type="http://schemas.openxmlformats.org/officeDocument/2006/relationships/hyperlink" Target="https://www.startalkaba.com/all-courses/?keyword=&amp;tutor-course-filter-category=66&amp;course_filter=true&amp;loop_content_only=false&amp;column_per_row=3&amp;course_per_page=12&amp;show_pagination=true&amp;current_page=1&amp;action=tutor_course_filter_ajax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520775"/>
            <a:ext cx="4166349" cy="416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125" y="523875"/>
            <a:ext cx="4166349" cy="4149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6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034" y="72850"/>
            <a:ext cx="5129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414625" y="425825"/>
            <a:ext cx="83709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highlight>
                  <a:srgbClr val="FFFFFF"/>
                </a:highlight>
              </a:rPr>
              <a:t>在「社交故事實作課」您會學到：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📕社交故事理論概述：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介紹社交故事理論的基本概念和背景，及解釋社交故事的定義和重要性。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📕社交認知與情感理論：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探討社交認知和情感在人際互動中的作用，及分析社交情境中的情緒和情感回應。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📕社交故事的結構與元素：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介紹社交故事的結構，包括主題、情節、角色等元素，並討論如何設計和建構有效的社交故事。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📕社交故事的應用領域：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探討社交故事在教育、臨床心理學、治療等領域的應用，並分析不同情境下社交故事的適用性和效果。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📕實作與應用：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提供學員實作社交故事的機會，包括創作、編寫和演繹，最後討論如何將社交故事應用於實際場景中，如課堂、家庭和社交場合。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📕個案分析與討論：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分析現有的社交故事案例，探討其設計和效果，及討論不同個案使用社交故事遇到的挑戰和解決方法。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📕成效評估與持續改進：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highlight>
                  <a:srgbClr val="FFFFFF"/>
                </a:highlight>
              </a:rPr>
              <a:t>探討如何評估社交故事的成效，包括量化和質化方法，並討論如何持續改進社交故事的策略和技巧。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ctrTitle"/>
          </p:nvPr>
        </p:nvSpPr>
        <p:spPr>
          <a:xfrm>
            <a:off x="1143000" y="515499"/>
            <a:ext cx="6858000" cy="884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我要報名講座！</a:t>
            </a:r>
            <a:endParaRPr/>
          </a:p>
        </p:txBody>
      </p:sp>
      <p:sp>
        <p:nvSpPr>
          <p:cNvPr id="148" name="Google Shape;148;p28"/>
          <p:cNvSpPr txBox="1"/>
          <p:nvPr>
            <p:ph idx="1" type="subTitle"/>
          </p:nvPr>
        </p:nvSpPr>
        <p:spPr>
          <a:xfrm>
            <a:off x="944075" y="1479202"/>
            <a:ext cx="6858000" cy="570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zh-TW"/>
              <a:t>https://reurl.cc/lQbG9v</a:t>
            </a:r>
            <a:endParaRPr/>
          </a:p>
        </p:txBody>
      </p:sp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950" y="1846000"/>
            <a:ext cx="2975149" cy="297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ctrTitle"/>
          </p:nvPr>
        </p:nvSpPr>
        <p:spPr>
          <a:xfrm>
            <a:off x="1110169" y="324731"/>
            <a:ext cx="70443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zh-TW"/>
              <a:t>OOO </a:t>
            </a:r>
            <a:r>
              <a:rPr lang="zh-TW"/>
              <a:t>即將要上四年級囉！</a:t>
            </a:r>
            <a:endParaRPr/>
          </a:p>
        </p:txBody>
      </p:sp>
      <p:sp>
        <p:nvSpPr>
          <p:cNvPr id="155" name="Google Shape;155;p29"/>
          <p:cNvSpPr/>
          <p:nvPr/>
        </p:nvSpPr>
        <p:spPr>
          <a:xfrm>
            <a:off x="2534750" y="19889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插入孩子個別化的圖片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628650" y="397119"/>
            <a:ext cx="7886700" cy="14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/>
              <a:t>今年八月，我就是 四年級生了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/>
              <a:t>我會在OO小學上學</a:t>
            </a:r>
            <a:endParaRPr/>
          </a:p>
        </p:txBody>
      </p:sp>
      <p:sp>
        <p:nvSpPr>
          <p:cNvPr id="163" name="Google Shape;163;p30"/>
          <p:cNvSpPr txBox="1"/>
          <p:nvPr/>
        </p:nvSpPr>
        <p:spPr>
          <a:xfrm>
            <a:off x="0" y="273844"/>
            <a:ext cx="22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/>
              <a:t>​​</a:t>
            </a:r>
            <a:endParaRPr sz="1100"/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6350" y="34577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0"/>
          <p:cNvSpPr/>
          <p:nvPr/>
        </p:nvSpPr>
        <p:spPr>
          <a:xfrm>
            <a:off x="2534750" y="19889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插入孩子/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學校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>
            <p:ph type="title"/>
          </p:nvPr>
        </p:nvSpPr>
        <p:spPr>
          <a:xfrm>
            <a:off x="245475" y="812975"/>
            <a:ext cx="75855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/>
              <a:t>準備上學前，我的早晨流程有：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>
                <a:solidFill>
                  <a:srgbClr val="9900FF"/>
                </a:solidFill>
              </a:rPr>
              <a:t>1. </a:t>
            </a:r>
            <a:r>
              <a:rPr lang="zh-TW" sz="2800">
                <a:solidFill>
                  <a:srgbClr val="9900FF"/>
                </a:solidFill>
              </a:rPr>
              <a:t>早上 </a:t>
            </a:r>
            <a:r>
              <a:rPr lang="zh-TW" sz="2800">
                <a:solidFill>
                  <a:srgbClr val="9900FF"/>
                </a:solidFill>
              </a:rPr>
              <a:t>7:15 </a:t>
            </a:r>
            <a:r>
              <a:rPr lang="zh-TW" sz="2800">
                <a:solidFill>
                  <a:srgbClr val="9900FF"/>
                </a:solidFill>
              </a:rPr>
              <a:t>起床</a:t>
            </a:r>
            <a:endParaRPr sz="2800">
              <a:solidFill>
                <a:srgbClr val="99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>
                <a:solidFill>
                  <a:srgbClr val="FF00FF"/>
                </a:solidFill>
              </a:rPr>
              <a:t>2. </a:t>
            </a:r>
            <a:r>
              <a:rPr lang="zh-TW" sz="2800">
                <a:solidFill>
                  <a:srgbClr val="FF00FF"/>
                </a:solidFill>
              </a:rPr>
              <a:t>上廁所、刷牙、洗臉</a:t>
            </a:r>
            <a:endParaRPr sz="2800">
              <a:solidFill>
                <a:srgbClr val="FF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>
                <a:solidFill>
                  <a:srgbClr val="FF9900"/>
                </a:solidFill>
              </a:rPr>
              <a:t>3. </a:t>
            </a:r>
            <a:r>
              <a:rPr lang="zh-TW" sz="2800">
                <a:solidFill>
                  <a:srgbClr val="FF9900"/>
                </a:solidFill>
              </a:rPr>
              <a:t>換衣服</a:t>
            </a:r>
            <a:r>
              <a:rPr lang="zh-TW" sz="2800"/>
              <a:t> 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>
                <a:solidFill>
                  <a:srgbClr val="980000"/>
                </a:solidFill>
              </a:rPr>
              <a:t>4. </a:t>
            </a:r>
            <a:r>
              <a:rPr lang="zh-TW" sz="2800">
                <a:solidFill>
                  <a:srgbClr val="980000"/>
                </a:solidFill>
              </a:rPr>
              <a:t>吃早餐、吃藥</a:t>
            </a:r>
            <a:endParaRPr sz="28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 sz="2800">
                <a:solidFill>
                  <a:srgbClr val="0000FF"/>
                </a:solidFill>
              </a:rPr>
              <a:t>5. 8:00前</a:t>
            </a:r>
            <a:r>
              <a:rPr lang="zh-TW" sz="2800">
                <a:solidFill>
                  <a:srgbClr val="0000FF"/>
                </a:solidFill>
              </a:rPr>
              <a:t>背好書包、穿好鞋子，在門口等校車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2800"/>
          </a:p>
        </p:txBody>
      </p:sp>
      <p:sp>
        <p:nvSpPr>
          <p:cNvPr id="173" name="Google Shape;173;p31"/>
          <p:cNvSpPr/>
          <p:nvPr/>
        </p:nvSpPr>
        <p:spPr>
          <a:xfrm>
            <a:off x="3168019" y="1492925"/>
            <a:ext cx="400050" cy="42278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1"/>
          <p:cNvSpPr/>
          <p:nvPr/>
        </p:nvSpPr>
        <p:spPr>
          <a:xfrm>
            <a:off x="4090834" y="2072563"/>
            <a:ext cx="749465" cy="422775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1"/>
          <p:cNvSpPr/>
          <p:nvPr/>
        </p:nvSpPr>
        <p:spPr>
          <a:xfrm>
            <a:off x="1968375" y="2571756"/>
            <a:ext cx="400050" cy="40005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31"/>
          <p:cNvSpPr/>
          <p:nvPr/>
        </p:nvSpPr>
        <p:spPr>
          <a:xfrm>
            <a:off x="3069303" y="2929938"/>
            <a:ext cx="400050" cy="521494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31"/>
          <p:cNvSpPr/>
          <p:nvPr/>
        </p:nvSpPr>
        <p:spPr>
          <a:xfrm>
            <a:off x="7628331" y="3373756"/>
            <a:ext cx="400050" cy="716369"/>
          </a:xfrm>
          <a:prstGeom prst="rect">
            <a:avLst/>
          </a:prstGeom>
          <a:noFill/>
          <a:ln>
            <a:noFill/>
          </a:ln>
        </p:spPr>
      </p:sp>
      <p:pic>
        <p:nvPicPr>
          <p:cNvPr id="178" name="Google Shape;1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650" y="-1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1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</a:t>
            </a: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博士級行為分析師 </a:t>
            </a: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type="title"/>
          </p:nvPr>
        </p:nvSpPr>
        <p:spPr>
          <a:xfrm>
            <a:off x="628650" y="273844"/>
            <a:ext cx="7886700" cy="2255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在校車上，我會和司機、老師、同學打招呼，我可以說「早安！」「哈囉！」「你好！」</a:t>
            </a:r>
            <a:endParaRPr sz="3000"/>
          </a:p>
        </p:txBody>
      </p:sp>
      <p:sp>
        <p:nvSpPr>
          <p:cNvPr id="185" name="Google Shape;185;p32"/>
          <p:cNvSpPr txBox="1"/>
          <p:nvPr/>
        </p:nvSpPr>
        <p:spPr>
          <a:xfrm>
            <a:off x="0" y="0"/>
            <a:ext cx="225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2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2"/>
          <p:cNvSpPr/>
          <p:nvPr/>
        </p:nvSpPr>
        <p:spPr>
          <a:xfrm>
            <a:off x="2489925" y="2437175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插入孩子/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老師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628650" y="77811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zh-TW"/>
              <a:t>在學校，我可能會看到原本就認識的朋友，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zh-TW"/>
              <a:t>也有可能看到不熟悉的同學</a:t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3"/>
          <p:cNvSpPr/>
          <p:nvPr/>
        </p:nvSpPr>
        <p:spPr>
          <a:xfrm>
            <a:off x="2445100" y="231390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插入孩子/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同學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的圖片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525" y="29153"/>
            <a:ext cx="5058326" cy="50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 </a:t>
            </a:r>
            <a:r>
              <a:rPr lang="zh-TW"/>
              <a:t>課程推薦 （含CEU)</a:t>
            </a:r>
            <a:endParaRPr/>
          </a:p>
        </p:txBody>
      </p:sp>
      <p:sp>
        <p:nvSpPr>
          <p:cNvPr id="208" name="Google Shape;208;p35"/>
          <p:cNvSpPr txBox="1"/>
          <p:nvPr/>
        </p:nvSpPr>
        <p:spPr>
          <a:xfrm>
            <a:off x="628650" y="1317900"/>
            <a:ext cx="7659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PRT關鍵反應訓練＋NET自然情景教學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https://www.startalkaba.com/courses/prt%e9%97%9c%e9%8d%b5%e5%8f%8d%e6%87%89%e8%a8%93%e7%b7%b4%ef%bc%8bnet%e8%87%aa%e7%84%b6%e6%83%85%e6%99%af%e6%95%99%e5%ad%b8/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從實證文獻認識 PRT 關鍵反應訓練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https://www.startalkaba.com/courses/%e5%be%9e%e5%af%a6%e8%ad%89%e6%96%87%e7%8d%bb%e8%aa%8d%e8%ad%98-prt-%e9%97%9c%e9%8d%b5%e5%8f%8d%e6%87%89%e8%a8%93%e7%b7%b4/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RIT </a:t>
            </a:r>
            <a:r>
              <a:rPr lang="zh-TW"/>
              <a:t>課程推薦</a:t>
            </a:r>
            <a:r>
              <a:rPr lang="zh-TW"/>
              <a:t>（含CEU)</a:t>
            </a:r>
            <a:endParaRPr/>
          </a:p>
        </p:txBody>
      </p:sp>
      <p:sp>
        <p:nvSpPr>
          <p:cNvPr id="214" name="Google Shape;214;p36"/>
          <p:cNvSpPr txBox="1"/>
          <p:nvPr/>
        </p:nvSpPr>
        <p:spPr>
          <a:xfrm>
            <a:off x="428100" y="1401375"/>
            <a:ext cx="8287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透過 RIT 促進特殊兒童和一般手足在家共同遊玩的能力（ 手冊內容+示範片段）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https://www.startalkaba.com/courses/%e3%80%90%e5%ae%b6%e9%95%b7%e5%9f%b9%e8%a8%93%e3%80%81%e6%89%8b%e8%b6%b3%e5%9f%b9%e8%a8%93%e3%80%91%e5%a6%82%e4%bd%95%e4%bf%83%e9%80%b2%e7%89%b9%e6%ae%8a%e5%85%92%e7%ab%a5%e5%92%8c%e4%b8%80%e8%88%ac/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交互式模仿訓練 Reciprocal Imitation Training, RIT 文獻與討論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https://www.startalkaba.com/courses/%e9%99%84%e8%b4%880-5ceu-%e4%ba%a4%e4%ba%92%e5%bc%8f%e6%a8%a1%e4%bb%bf%e8%a8%93%e7%b7%b4-reciprocal-imitation-training-rit-%e6%96%87%e7%8d%bb%e8%88%87%e8%a8%8e%e8%ab%96/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單一嘗試 DTT</a:t>
            </a:r>
            <a:endParaRPr/>
          </a:p>
        </p:txBody>
      </p:sp>
      <p:sp>
        <p:nvSpPr>
          <p:cNvPr id="220" name="Google Shape;220;p37"/>
          <p:cNvSpPr txBox="1"/>
          <p:nvPr/>
        </p:nvSpPr>
        <p:spPr>
          <a:xfrm>
            <a:off x="251825" y="1215250"/>
            <a:ext cx="85155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</a:t>
            </a:r>
            <a:r>
              <a:rPr lang="zh-TW"/>
              <a:t>電子檔】單一嘗試教學DTT行為探測與紀錄表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https://www.startalkaba.com/product/%e5%96%ae%e4%b8%80%e5%98%97%e8%a9%a6%e6%95%99%e5%ad%b8dtt%e8%a1%8c%e7%82%ba%e6%8e%a2%e6%b8%ac%e8%88%87%e7%b4%80%e9%8c%84%e8%a1%a8/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【電子檔】單一嘗試DTT步驟圖＋範例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https://www.startalkaba.com/product/%e5%96%ae%e4%b8%80%e5%98%97%e8%a9%a6dtt%e6%ad%a5%e9%a9%9f%e5%9c%96%ef%bc%8b%e7%af%84%e4%be%8b/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回放課程：用單一嘗試教學幫孩子打好基礎</a:t>
            </a:r>
            <a:r>
              <a:rPr lang="zh-TW"/>
              <a:t>（含CEU)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https://www.startalkaba.com/courses/%e7%94%a8%e5%96%ae%e4%b8%80%e5%98%97%e8%a9%a6%e6%95%99%e5%ad%b8%e5%b9%ab%e5%ad%a9%e5%ad%90%e6%89%93%e5%a5%bd%e5%9f%ba%e7%a4%8e/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系統減敏（含CEU)</a:t>
            </a:r>
            <a:endParaRPr/>
          </a:p>
        </p:txBody>
      </p:sp>
      <p:sp>
        <p:nvSpPr>
          <p:cNvPr id="226" name="Google Shape;226;p38"/>
          <p:cNvSpPr txBox="1"/>
          <p:nvPr/>
        </p:nvSpPr>
        <p:spPr>
          <a:xfrm>
            <a:off x="389700" y="1390425"/>
            <a:ext cx="8364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用「系統減敏法」協助孩子更加適應環境－孩子怕吹風機的聲音？怕擦上護唇膏？不喜歡牙膏的口感與味道？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https://www.startalkaba.com/courses/%e7%94%a8%e3%80%8c%e7%b3%bb%e7%b5%b1%e6%b8%9b%e6%95%8f%e6%b3%95%e3%80%8d%e5%8d%94%e5%8a%a9%e5%ad%a9%e5%ad%90%e6%9b%b4%e5%8a%a0%e9%81%a9%e6%87%89%e7%92%b0%e5%a2%83-%e5%ad%a9%e5%ad%90%e6%80%95/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"/>
          <p:cNvSpPr txBox="1"/>
          <p:nvPr>
            <p:ph type="title"/>
          </p:nvPr>
        </p:nvSpPr>
        <p:spPr>
          <a:xfrm>
            <a:off x="628650" y="6164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/>
              <a:t>我的老師是OOO</a:t>
            </a:r>
            <a:endParaRPr/>
          </a:p>
        </p:txBody>
      </p:sp>
      <p:pic>
        <p:nvPicPr>
          <p:cNvPr id="232" name="Google Shape;23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9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9"/>
          <p:cNvSpPr/>
          <p:nvPr/>
        </p:nvSpPr>
        <p:spPr>
          <a:xfrm>
            <a:off x="2592300" y="194410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老師的照片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>
            <p:ph type="title"/>
          </p:nvPr>
        </p:nvSpPr>
        <p:spPr>
          <a:xfrm>
            <a:off x="628650" y="368738"/>
            <a:ext cx="78867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/>
              <a:t>我會遵守自我管理小約定</a:t>
            </a:r>
            <a:endParaRPr b="1">
              <a:solidFill>
                <a:schemeClr val="accent6"/>
              </a:solidFill>
            </a:endParaRPr>
          </a:p>
        </p:txBody>
      </p:sp>
      <p:sp>
        <p:nvSpPr>
          <p:cNvPr id="240" name="Google Shape;240;p40"/>
          <p:cNvSpPr txBox="1"/>
          <p:nvPr>
            <p:ph idx="1" type="body"/>
          </p:nvPr>
        </p:nvSpPr>
        <p:spPr>
          <a:xfrm>
            <a:off x="499223" y="1571625"/>
            <a:ext cx="6336300" cy="41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-171132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6666"/>
              <a:buChar char="•"/>
            </a:pPr>
            <a:r>
              <a:rPr lang="zh-TW"/>
              <a:t>嘴巴保持安靜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71132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66666"/>
              <a:buChar char="•"/>
            </a:pPr>
            <a:r>
              <a:rPr lang="zh-TW"/>
              <a:t>耳朵專心聽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71132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66666"/>
              <a:buChar char="•"/>
            </a:pPr>
            <a:r>
              <a:rPr lang="zh-TW"/>
              <a:t>眼睛專心看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71132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66666"/>
              <a:buChar char="•"/>
            </a:pPr>
            <a:r>
              <a:rPr lang="zh-TW"/>
              <a:t>管理好自己的手跟腳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71132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66666"/>
              <a:buChar char="•"/>
            </a:pPr>
            <a:r>
              <a:rPr lang="zh-TW"/>
              <a:t>有問題問老師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1" name="Google Shape;24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0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0"/>
          <p:cNvSpPr/>
          <p:nvPr/>
        </p:nvSpPr>
        <p:spPr>
          <a:xfrm>
            <a:off x="2607744" y="1464050"/>
            <a:ext cx="400050" cy="42278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40"/>
          <p:cNvSpPr/>
          <p:nvPr/>
        </p:nvSpPr>
        <p:spPr>
          <a:xfrm>
            <a:off x="2607744" y="2148975"/>
            <a:ext cx="400050" cy="42278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0"/>
          <p:cNvSpPr/>
          <p:nvPr/>
        </p:nvSpPr>
        <p:spPr>
          <a:xfrm>
            <a:off x="2607744" y="2783850"/>
            <a:ext cx="400050" cy="422780"/>
          </a:xfrm>
          <a:prstGeom prst="rect">
            <a:avLst/>
          </a:prstGeom>
          <a:noFill/>
          <a:ln>
            <a:noFill/>
          </a:ln>
        </p:spPr>
      </p:sp>
      <p:sp>
        <p:nvSpPr>
          <p:cNvPr id="246" name="Google Shape;246;p40"/>
          <p:cNvSpPr/>
          <p:nvPr/>
        </p:nvSpPr>
        <p:spPr>
          <a:xfrm>
            <a:off x="3322669" y="3362075"/>
            <a:ext cx="400050" cy="42278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40"/>
          <p:cNvSpPr/>
          <p:nvPr/>
        </p:nvSpPr>
        <p:spPr>
          <a:xfrm>
            <a:off x="2410494" y="4007525"/>
            <a:ext cx="400050" cy="4227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type="title"/>
          </p:nvPr>
        </p:nvSpPr>
        <p:spPr>
          <a:xfrm>
            <a:off x="628650" y="363494"/>
            <a:ext cx="7886700" cy="2255700"/>
          </a:xfrm>
          <a:prstGeom prst="rect">
            <a:avLst/>
          </a:prstGeom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2670"/>
              <a:t>如果上課時我需要幫忙，</a:t>
            </a:r>
            <a:endParaRPr sz="267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2670"/>
              <a:t>我保持安靜地舉手，</a:t>
            </a:r>
            <a:endParaRPr sz="267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2670"/>
              <a:t>等到老師點到我，我再跟老師說：</a:t>
            </a:r>
            <a:endParaRPr sz="267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2670"/>
              <a:t>「老師，我需要幫忙」</a:t>
            </a:r>
            <a:endParaRPr sz="2670"/>
          </a:p>
        </p:txBody>
      </p:sp>
      <p:sp>
        <p:nvSpPr>
          <p:cNvPr id="253" name="Google Shape;253;p41"/>
          <p:cNvSpPr txBox="1"/>
          <p:nvPr/>
        </p:nvSpPr>
        <p:spPr>
          <a:xfrm>
            <a:off x="0" y="0"/>
            <a:ext cx="225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1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41"/>
          <p:cNvSpPr/>
          <p:nvPr/>
        </p:nvSpPr>
        <p:spPr>
          <a:xfrm>
            <a:off x="2491450" y="267250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學生／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老師的照片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學校有好多有趣的活動</a:t>
            </a:r>
            <a:endParaRPr/>
          </a:p>
        </p:txBody>
      </p:sp>
      <p:sp>
        <p:nvSpPr>
          <p:cNvPr id="262" name="Google Shape;262;p42"/>
          <p:cNvSpPr txBox="1"/>
          <p:nvPr/>
        </p:nvSpPr>
        <p:spPr>
          <a:xfrm>
            <a:off x="628650" y="1020381"/>
            <a:ext cx="70368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我可以看書、畫畫、打球</a:t>
            </a:r>
            <a:endParaRPr sz="1100"/>
          </a:p>
        </p:txBody>
      </p:sp>
      <p:pic>
        <p:nvPicPr>
          <p:cNvPr id="263" name="Google Shape;26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2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2"/>
          <p:cNvSpPr/>
          <p:nvPr/>
        </p:nvSpPr>
        <p:spPr>
          <a:xfrm>
            <a:off x="628650" y="1854475"/>
            <a:ext cx="2116800" cy="1450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活動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2"/>
          <p:cNvSpPr/>
          <p:nvPr/>
        </p:nvSpPr>
        <p:spPr>
          <a:xfrm>
            <a:off x="3156700" y="1854475"/>
            <a:ext cx="2116800" cy="1450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插入活動的照片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2"/>
          <p:cNvSpPr/>
          <p:nvPr/>
        </p:nvSpPr>
        <p:spPr>
          <a:xfrm>
            <a:off x="5684750" y="1854475"/>
            <a:ext cx="2116800" cy="1450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插入活動的照片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 txBox="1"/>
          <p:nvPr>
            <p:ph type="title"/>
          </p:nvPr>
        </p:nvSpPr>
        <p:spPr>
          <a:xfrm>
            <a:off x="628650" y="616469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我可以跟我的朋友們一起玩</a:t>
            </a:r>
            <a:endParaRPr/>
          </a:p>
        </p:txBody>
      </p:sp>
      <p:pic>
        <p:nvPicPr>
          <p:cNvPr id="273" name="Google Shape;27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3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3"/>
          <p:cNvSpPr/>
          <p:nvPr/>
        </p:nvSpPr>
        <p:spPr>
          <a:xfrm>
            <a:off x="2435400" y="18208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同學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>
            <p:ph type="title"/>
          </p:nvPr>
        </p:nvSpPr>
        <p:spPr>
          <a:xfrm>
            <a:off x="628650" y="441919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我可以在操場跑步、玩吊單槓、盪鞦韆</a:t>
            </a:r>
            <a:endParaRPr/>
          </a:p>
        </p:txBody>
      </p:sp>
      <p:pic>
        <p:nvPicPr>
          <p:cNvPr id="281" name="Google Shape;28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4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4"/>
          <p:cNvSpPr/>
          <p:nvPr/>
        </p:nvSpPr>
        <p:spPr>
          <a:xfrm>
            <a:off x="2435400" y="18208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活動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>
            <p:ph type="title"/>
          </p:nvPr>
        </p:nvSpPr>
        <p:spPr>
          <a:xfrm>
            <a:off x="628650" y="4979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在學校，我還可以玩我最喜歡的火車玩具</a:t>
            </a:r>
            <a:endParaRPr/>
          </a:p>
        </p:txBody>
      </p:sp>
      <p:pic>
        <p:nvPicPr>
          <p:cNvPr id="289" name="Google Shape;28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5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45"/>
          <p:cNvSpPr/>
          <p:nvPr/>
        </p:nvSpPr>
        <p:spPr>
          <a:xfrm>
            <a:off x="2435400" y="18208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插入活動的照片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6"/>
          <p:cNvSpPr txBox="1"/>
          <p:nvPr>
            <p:ph type="title"/>
          </p:nvPr>
        </p:nvSpPr>
        <p:spPr>
          <a:xfrm>
            <a:off x="348888" y="454906"/>
            <a:ext cx="84462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在學校，我還可以吃到好吃的營養午餐</a:t>
            </a:r>
            <a:endParaRPr/>
          </a:p>
        </p:txBody>
      </p:sp>
      <p:pic>
        <p:nvPicPr>
          <p:cNvPr id="297" name="Google Shape;29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6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46"/>
          <p:cNvSpPr/>
          <p:nvPr/>
        </p:nvSpPr>
        <p:spPr>
          <a:xfrm>
            <a:off x="2435400" y="18208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食物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"/>
          <p:cNvSpPr txBox="1"/>
          <p:nvPr>
            <p:ph type="title"/>
          </p:nvPr>
        </p:nvSpPr>
        <p:spPr>
          <a:xfrm>
            <a:off x="628650" y="55401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zh-TW"/>
              <a:t>升上四年級將會是一個很棒的新學期</a:t>
            </a:r>
            <a:endParaRPr/>
          </a:p>
        </p:txBody>
      </p:sp>
      <p:pic>
        <p:nvPicPr>
          <p:cNvPr id="305" name="Google Shape;30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3950" y="3305324"/>
            <a:ext cx="1616350" cy="1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7"/>
          <p:cNvSpPr txBox="1"/>
          <p:nvPr/>
        </p:nvSpPr>
        <p:spPr>
          <a:xfrm>
            <a:off x="190500" y="123275"/>
            <a:ext cx="39558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Yu-Ling Chen, PhD., BCBA-D 博士級行為分析師 雨林博士製作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47"/>
          <p:cNvSpPr/>
          <p:nvPr/>
        </p:nvSpPr>
        <p:spPr>
          <a:xfrm>
            <a:off x="2435400" y="1820850"/>
            <a:ext cx="3959400" cy="225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插入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學生和學校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的照片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8"/>
          <p:cNvSpPr txBox="1"/>
          <p:nvPr/>
        </p:nvSpPr>
        <p:spPr>
          <a:xfrm>
            <a:off x="628650" y="273850"/>
            <a:ext cx="788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2024講座合購優惠 （最優惠方案）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https://www.startalkaba.com/product/2024%e8%ac%9b%e5%ba%a7%e5%90%88%e8%b3%bc%e5%84%aa%e6%83%a0/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4" name="Google Shape;31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00" y="1511527"/>
            <a:ext cx="2453301" cy="247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3074" y="1557838"/>
            <a:ext cx="2365174" cy="23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5577" y="1268050"/>
            <a:ext cx="3385301" cy="340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322" name="Google Shape;322;p49"/>
          <p:cNvSpPr txBox="1"/>
          <p:nvPr/>
        </p:nvSpPr>
        <p:spPr>
          <a:xfrm>
            <a:off x="628650" y="1268050"/>
            <a:ext cx="82011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在家促進孩子的 Verbal Behavior（語言行為）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https://www.startalkaba.com/courses/%e3%80%90%e9%a0%90%e5%94%ae%e3%80%91%e5%9c%a8%e5%ae%b6%e4%bf%83%e9%80%b2%e5%ad%a9%e5%ad%90%e7%9a%84-verbal-behavior%ef%bc%88%e8%aa%9e%e8%a8%80%e8%a1%8c%e7%82%ba%ef%bc%89/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構音障礙－小孩講話臭零呆、大舌頭！怎麼辦？(</a:t>
            </a:r>
            <a:r>
              <a:rPr lang="zh-TW">
                <a:solidFill>
                  <a:schemeClr val="dk1"/>
                </a:solidFill>
              </a:rPr>
              <a:t>有搭配的教材可以加價購喔！）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https://www.startalkaba.com/courses/%e5%85%92%e7%ab%a5%e6%a7%8b%e9%9f%b3%e9%9a%9c%e7%a4%99/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早期發現，早期治療：孩子是語言發展遲緩？閱讀障礙？自閉症？還是過動？ 講師：網紅 好好老師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https://www.startalkaba.com/courses/%ef%bc%88%e5%90%ab2-0ceu-%e7%b6%b2%e7%b4%85%ef%bc%81%e5%a5%bd%e5%a5%bd%e8%80%81%e5%b8%ab-%e4%b8%bb%e8%ac%9b-%e3%80%8c%e6%97%a9%e6%9c%9f%e7%99%82%e8%82%b2%ef%bc%8c%e6%97%a9%e6%9c%9f%e6%b2%bb%e7%99%82/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A4C2F4"/>
                </a:highlight>
              </a:rPr>
              <a:t>語言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328" name="Google Shape;328;p50"/>
          <p:cNvSpPr txBox="1"/>
          <p:nvPr/>
        </p:nvSpPr>
        <p:spPr>
          <a:xfrm>
            <a:off x="426975" y="1268050"/>
            <a:ext cx="81675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我們一起開口說：提升孩子說話動機 (預售課，未來的直播課）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1454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1454F"/>
                </a:solidFill>
                <a:highlight>
                  <a:srgbClr val="FFFFFF"/>
                </a:highlight>
              </a:rPr>
              <a:t>此為「預售」課程，謹訂於2024/08/17（星期六）20:30至22:30線上直播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https://www.startalkaba.com/courses/%e8%81%bd%e8%a6%8b%e5%bf%83%e9%9d%88%e4%b9%8b%e8%81%b2%ef%bc%8d%e8%88%87%e8%81%bd%e6%90%8d%e5%ad%a9%e5%ad%90%e7%9a%84%e6%ba%9d%e9%80%9a%e6%8a%80%e5%b7%a7-2-2-2/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王者之聲？與口吃患者的互動方法</a:t>
            </a:r>
            <a:r>
              <a:rPr lang="zh-TW" sz="1200">
                <a:solidFill>
                  <a:schemeClr val="dk1"/>
                </a:solidFill>
              </a:rPr>
              <a:t>(預售課，未來的直播課）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</a:rPr>
              <a:t>謹訂於2024/09/07（星期六）20:30至21:30線上直播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https://www.startalkaba.com/courses/%e7%89%a9%e7%90%86%e6%b2%bb%e7%99%82%e5%b8%ab%e5%a0%b1%e4%bd%a0%e7%9f%a5%ef%bc%9a%e5%9c%a8%e5%ae%b6%e5%b0%b1%e8%83%bd%e7%8e%a9%e7%9a%84%e8%a6%aa%e5%ad%90%e5%b9%bc%e5%85%92%e9%ab%94%e8%83%bd%e6%b4%bb-2/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334" name="Google Shape;334;p51"/>
          <p:cNvSpPr txBox="1"/>
          <p:nvPr/>
        </p:nvSpPr>
        <p:spPr>
          <a:xfrm>
            <a:off x="426975" y="1268050"/>
            <a:ext cx="81675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職能治療師帶你認識0-8歲兒童全方位發展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https://www.startalkaba.com/courses/%e8%81%bd%e8%a6%8b%e5%bf%83%e9%9d%88%e4%b9%8b%e8%81%b2%ef%bc%8d%e8%88%87%e8%81%bd%e6%90%8d%e5%ad%a9%e5%ad%90%e7%9a%84%e6%ba%9d%e9%80%9a%e6%8a%80%e5%b7%a7-2-3/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「讓我自己來」談提升孩子的生活獨立性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https://www.startalkaba.com/courses/%e3%80%8c%e8%ae%93%e6%88%91%e8%87%aa%e5%b7%b1%e4%be%86%e3%80%8d%ef%bc%8c%e6%8f%90%e5%8d%87%e5%ad%a9%e5%ad%90%e7%9a%84%e7%94%9f%e6%b4%bb%e7%8d%a8%e7%ab%8b%e6%80%a7/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highlight>
                  <a:srgbClr val="EAD1DC"/>
                </a:highlight>
              </a:rPr>
              <a:t>職能</a:t>
            </a:r>
            <a:r>
              <a:rPr lang="zh-TW"/>
              <a:t>相關課程推薦（含CEU）</a:t>
            </a:r>
            <a:endParaRPr/>
          </a:p>
        </p:txBody>
      </p:sp>
      <p:sp>
        <p:nvSpPr>
          <p:cNvPr id="340" name="Google Shape;340;p52"/>
          <p:cNvSpPr txBox="1"/>
          <p:nvPr/>
        </p:nvSpPr>
        <p:spPr>
          <a:xfrm>
            <a:off x="426975" y="1268050"/>
            <a:ext cx="81675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特殊兒童必備的幼小轉銜10項技能：在家就能評估與學習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此為「預售」課程，謹訂於2025/01/12（星期日）20:30至22:30線上直播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https://www.startalkaba.com/courses/%e8%81%bd%e8%a6%8b%e5%bf%83%e9%9d%88%e4%b9%8b%e8%81%b2%ef%bc%8d%e8%88%87%e8%81%bd%e6%90%8d%e5%ad%a9%e5%ad%90%e7%9a%84%e6%ba%9d%e9%80%9a%e6%8a%80%e5%b7%a7-2-2-2-2-2/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讀寫萌發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此為「預售」課程，謹訂於2024/12/08（星期日）21:00至22:00線上直播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https://www.startalkaba.com/courses/%e7%89%a9%e7%90%86%e6%b2%bb%e7%99%82%e5%b8%ab%e5%a0%b1%e4%bd%a0%e7%9f%a5%ef%bc%9a%e5%9c%a8%e5%ae%b6%e5%b0%b1%e8%83%bd%e7%8e%a9%e7%9a%84%e8%a6%aa%e5%ad%90%e5%b9%bc%e5%85%92%e9%ab%94%e8%83%bd%e6%b4%bb-5/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教材推薦</a:t>
            </a:r>
            <a:endParaRPr/>
          </a:p>
        </p:txBody>
      </p:sp>
      <p:sp>
        <p:nvSpPr>
          <p:cNvPr id="346" name="Google Shape;346;p53"/>
          <p:cNvSpPr txBox="1"/>
          <p:nvPr/>
        </p:nvSpPr>
        <p:spPr>
          <a:xfrm>
            <a:off x="448900" y="1171450"/>
            <a:ext cx="8419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【電子檔】兒童構音障礙 評估及練習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https://www.startalkaba.com/product/2023%e5%85%92%e7%ab%a5%e6%a7%8b%e9%9f%b3%e9%9a%9c%e7%a4%99-%e8%a9%95%e4%bc%b0%e5%8f%8a%e7%b7%b4%e7%bf%92-%e7%b4%80%e6%9f%94%e5%ae%89%e6%b2%bb%e7%99%82%e5%b8%abx%e8%97%8d%e6%98%9f%e8%aa%9e%e5%ae%99/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三本教學手冊合購：VB-MAPP語言行為教學指導手冊＋進階版語言行為教學指南＋自然情境教學實操參考指南（免運）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https://www.startalkaba.com/product/%e4%b8%89%e6%9c%ac%e6%95%99%e5%ad%b8%e6%89%8b%e5%86%8a%e5%90%88%e8%b3%bc%ef%bc%9avb-mapp%e8%aa%9e%e8%a8%80%e8%a1%8c%e7%82%ba%e6%95%99%e5%ad%b8%e6%8c%87%e5%b0%8e%e6%89%8b%e5%86%8a%ef%bc%8b%e9%80%b2/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免費公益課</a:t>
            </a:r>
            <a:endParaRPr/>
          </a:p>
        </p:txBody>
      </p:sp>
      <p:sp>
        <p:nvSpPr>
          <p:cNvPr id="352" name="Google Shape;352;p54"/>
          <p:cNvSpPr txBox="1"/>
          <p:nvPr/>
        </p:nvSpPr>
        <p:spPr>
          <a:xfrm>
            <a:off x="262750" y="1268050"/>
            <a:ext cx="8463000" cy="3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此為「免費公益」課程，謹訂於2024/08/10（星期日）19:30至20:30線上直播</a:t>
            </a:r>
            <a:endParaRPr/>
          </a:p>
          <a:p>
            <a:pPr indent="0" lvl="0" marL="0" rtl="0" algn="l">
              <a:lnSpc>
                <a:spcPct val="16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zh-TW" sz="2300">
                <a:solidFill>
                  <a:srgbClr val="212327"/>
                </a:solidFill>
                <a:highlight>
                  <a:srgbClr val="FFFFFF"/>
                </a:highlight>
              </a:rPr>
              <a:t>0-5歲發展篩檢的重要性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https://www.startalkaba.com/courses/%e3%80%90%e5%85%8d%e8%b2%bb%e5%85%ac%e7%9b%8a%e3%80%91%e5%80%ab%e7%90%86-%e5%af%a6%e5%8b%99%e5%b0%8e%e5%90%91%ef%bc%8d%e8%81%b7%e8%83%bd%e6%b2%bb%e7%99%82%e8%88%87%e8%a1%8c%e7%82%ba%e5%88%86-2-2/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更多免費公益課：含職能治療、語言治療、EFL評估與課程系統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https://www.startalkaba.com/all-courses/?keyword=&amp;tutor-course-filter-category=66&amp;course_filter=true&amp;loop_content_only=false&amp;column_per_row=3&amp;course_per_page=12&amp;show_pagination=true&amp;current_page=1&amp;action=tutor_course_filter_ajax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