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be74c3be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be74c3be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9be74c3be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9be74c3b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79be74c3be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79be74c3b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79be74c3b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79be74c3b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79be74c3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79be74c3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79be74c3b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79be74c3b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9be74c3b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9be74c3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9be74c3b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9be74c3b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9be74c3b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9be74c3b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79be74c3b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79be74c3b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79be74c3b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79be74c3b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9be74c3be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79be74c3be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79be74c3be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79be74c3be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79be74c3be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79be74c3be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79be74c3b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79be74c3b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9be74c3be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79be74c3be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79be74c3be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79be74c3be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9be74c3be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79be74c3be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79be74c3be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79be74c3be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79be74c3be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79be74c3be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9be74c3be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79be74c3be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79be74c3be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79be74c3be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79be74c3be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79be74c3be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startalkaba.com/courses/prt%e9%97%9c%e9%8d%b5%e5%8f%8d%e6%87%89%e8%a8%93%e7%b7%b4%ef%bc%8bnet%e8%87%aa%e7%84%b6%e6%83%85%e6%99%af%e6%95%99%e5%ad%b8/" TargetMode="External"/><Relationship Id="rId4" Type="http://schemas.openxmlformats.org/officeDocument/2006/relationships/hyperlink" Target="https://www.startalkaba.com/courses/%e5%be%9e%e5%af%a6%e8%ad%89%e6%96%87%e7%8d%bb%e8%aa%8d%e8%ad%98-prt-%e9%97%9c%e9%8d%b5%e5%8f%8d%e6%87%89%e8%a8%93%e7%b7%b4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tartalkaba.com/courses/%e3%80%90%e5%ae%b6%e9%95%b7%e5%9f%b9%e8%a8%93%e3%80%81%e6%89%8b%e8%b6%b3%e5%9f%b9%e8%a8%93%e3%80%91%e5%a6%82%e4%bd%95%e4%bf%83%e9%80%b2%e7%89%b9%e6%ae%8a%e5%85%92%e7%ab%a5%e5%92%8c%e4%b8%80%e8%88%ac/" TargetMode="External"/><Relationship Id="rId4" Type="http://schemas.openxmlformats.org/officeDocument/2006/relationships/hyperlink" Target="https://www.startalkaba.com/courses/%e9%99%84%e8%b4%880-5ceu-%e4%ba%a4%e4%ba%92%e5%bc%8f%e6%a8%a1%e4%bb%bf%e8%a8%93%e7%b7%b4-reciprocal-imitation-training-rit-%e6%96%87%e7%8d%bb%e8%88%87%e8%a8%8e%e8%ab%96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startalkaba.com/product/%e5%96%ae%e4%b8%80%e5%98%97%e8%a9%a6%e6%95%99%e5%ad%b8dtt%e8%a1%8c%e7%82%ba%e6%8e%a2%e6%b8%ac%e8%88%87%e7%b4%80%e9%8c%84%e8%a1%a8/" TargetMode="External"/><Relationship Id="rId4" Type="http://schemas.openxmlformats.org/officeDocument/2006/relationships/hyperlink" Target="https://www.startalkaba.com/product/%e5%96%ae%e4%b8%80%e5%98%97%e8%a9%a6dtt%e6%ad%a5%e9%a9%9f%e5%9c%96%ef%bc%8b%e7%af%84%e4%be%8b/" TargetMode="External"/><Relationship Id="rId5" Type="http://schemas.openxmlformats.org/officeDocument/2006/relationships/hyperlink" Target="https://www.startalkaba.com/courses/%e7%94%a8%e5%96%ae%e4%b8%80%e5%98%97%e8%a9%a6%e6%95%99%e5%ad%b8%e5%b9%ab%e5%ad%a9%e5%ad%90%e6%89%93%e5%a5%bd%e5%9f%ba%e7%a4%8e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startalkaba.com/courses/%e7%94%a8%e3%80%8c%e7%b3%bb%e7%b5%b1%e6%b8%9b%e6%95%8f%e6%b3%95%e3%80%8d%e5%8d%94%e5%8a%a9%e5%ad%a9%e5%ad%90%e6%9b%b4%e5%8a%a0%e9%81%a9%e6%87%89%e7%92%b0%e5%a2%83-%e5%ad%a9%e5%ad%90%e6%80%95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startalkaba.com/product/2024%e8%ac%9b%e5%ba%a7%e5%90%88%e8%b3%bc%e5%84%aa%e6%83%a0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startalkaba.com/courses/%e3%80%90%e9%a0%90%e5%94%ae%e3%80%91%e5%9c%a8%e5%ae%b6%e4%bf%83%e9%80%b2%e5%ad%a9%e5%ad%90%e7%9a%84-verbal-behavior%ef%bc%88%e8%aa%9e%e8%a8%80%e8%a1%8c%e7%82%ba%ef%bc%89/" TargetMode="External"/><Relationship Id="rId4" Type="http://schemas.openxmlformats.org/officeDocument/2006/relationships/hyperlink" Target="https://www.startalkaba.com/courses/%e5%85%92%e7%ab%a5%e6%a7%8b%e9%9f%b3%e9%9a%9c%e7%a4%99/" TargetMode="External"/><Relationship Id="rId5" Type="http://schemas.openxmlformats.org/officeDocument/2006/relationships/hyperlink" Target="https://www.startalkaba.com/courses/%ef%bc%88%e5%90%ab2-0ceu-%e7%b6%b2%e7%b4%85%ef%bc%81%e5%a5%bd%e5%a5%bd%e8%80%81%e5%b8%ab-%e4%b8%bb%e8%ac%9b-%e3%80%8c%e6%97%a9%e6%9c%9f%e7%99%82%e8%82%b2%ef%bc%8c%e6%97%a9%e6%9c%9f%e6%b2%bb%e7%99%82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/" TargetMode="Externa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2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3/" TargetMode="External"/><Relationship Id="rId4" Type="http://schemas.openxmlformats.org/officeDocument/2006/relationships/hyperlink" Target="https://www.startalkaba.com/courses/%e3%80%8c%e8%ae%93%e6%88%91%e8%87%aa%e5%b7%b1%e4%be%86%e3%80%8d%ef%bc%8c%e6%8f%90%e5%8d%87%e5%ad%a9%e5%ad%90%e7%9a%84%e7%94%9f%e6%b4%bb%e7%8d%a8%e7%ab%8b%e6%80%a7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-2-2/" TargetMode="Externa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5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startalkaba.com/product/2023%e5%85%92%e7%ab%a5%e6%a7%8b%e9%9f%b3%e9%9a%9c%e7%a4%99-%e8%a9%95%e4%bc%b0%e5%8f%8a%e7%b7%b4%e7%bf%92-%e7%b4%80%e6%9f%94%e5%ae%89%e6%b2%bb%e7%99%82%e5%b8%abx%e8%97%8d%e6%98%9f%e8%aa%9e%e5%ae%99/" TargetMode="External"/><Relationship Id="rId4" Type="http://schemas.openxmlformats.org/officeDocument/2006/relationships/hyperlink" Target="https://www.startalkaba.com/product/%e4%b8%89%e6%9c%ac%e6%95%99%e5%ad%b8%e6%89%8b%e5%86%8a%e5%90%88%e8%b3%bc%ef%bc%9avb-mapp%e8%aa%9e%e8%a8%80%e8%a1%8c%e7%82%ba%e6%95%99%e5%ad%b8%e6%8c%87%e5%b0%8e%e6%89%8b%e5%86%8a%ef%bc%8b%e9%80%b2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startalkaba.com/courses/%e3%80%90%e5%85%8d%e8%b2%bb%e5%85%ac%e7%9b%8a%e3%80%91%e5%80%ab%e7%90%86-%e5%af%a6%e5%8b%99%e5%b0%8e%e5%90%91%ef%bc%8d%e8%81%b7%e8%83%bd%e6%b2%bb%e7%99%82%e8%88%87%e8%a1%8c%e7%82%ba%e5%88%86-2-2/" TargetMode="External"/><Relationship Id="rId4" Type="http://schemas.openxmlformats.org/officeDocument/2006/relationships/hyperlink" Target="https://www.startalkaba.com/all-courses/?keyword=&amp;tutor-course-filter-category=66&amp;course_filter=true&amp;loop_content_only=false&amp;column_per_row=3&amp;course_per_page=12&amp;show_pagination=true&amp;current_page=1&amp;action=tutor_course_filter_ajax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520775"/>
            <a:ext cx="4166349" cy="416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125" y="523875"/>
            <a:ext cx="4166349" cy="4149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034" y="72850"/>
            <a:ext cx="5129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414625" y="425825"/>
            <a:ext cx="83709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highlight>
                  <a:srgbClr val="FFFFFF"/>
                </a:highlight>
              </a:rPr>
              <a:t>在「社交故事實作課」您會學到：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📕社交故事理論概述：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介紹社交故事理論的基本概念和背景，及解釋社交故事的定義和重要性。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📕社交認知與情感理論：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探討社交認知和情感在人際互動中的作用，及分析社交情境中的情緒和情感回應。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📕社交故事的結構與元素：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介紹社交故事的結構，包括主題、情節、角色等元素，並討論如何設計和建構有效的社交故事。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📕社交故事的應用領域：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探討社交故事在教育、臨床心理學、治療等領域的應用，並分析不同情境下社交故事的適用性和效果。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📕實作與應用：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提供學員實作社交故事的機會，包括創作、編寫和演繹，最後討論如何將社交故事應用於實際場景中，如課堂、家庭和社交場合。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📕個案分析與討論：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分析現有的社交故事案例，探討其設計和效果，及討論不同個案使用社交故事遇到的挑戰和解決方法。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📕成效評估與持續改進：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探討如何評估社交故事的成效，包括量化和質化方法，並討論如何持續改進社交故事的策略和技巧。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1143000" y="515499"/>
            <a:ext cx="6858000" cy="88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我要報名講座！</a:t>
            </a:r>
            <a:endParaRPr/>
          </a:p>
        </p:txBody>
      </p:sp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944075" y="1479202"/>
            <a:ext cx="6858000" cy="5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https://reurl.cc/lQbG9v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950" y="1846000"/>
            <a:ext cx="2975149" cy="297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ctrTitle"/>
          </p:nvPr>
        </p:nvSpPr>
        <p:spPr>
          <a:xfrm>
            <a:off x="394233" y="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00"/>
                </a:solidFill>
              </a:rPr>
              <a:t>OOO的晚間作息</a:t>
            </a:r>
            <a:r>
              <a:rPr lang="zh-TW">
                <a:solidFill>
                  <a:srgbClr val="FFFF00"/>
                </a:solidFill>
              </a:rPr>
              <a:t> 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80" name="Google Shape;80;p17"/>
          <p:cNvSpPr txBox="1"/>
          <p:nvPr>
            <p:ph idx="1" type="subTitle"/>
          </p:nvPr>
        </p:nvSpPr>
        <p:spPr>
          <a:xfrm>
            <a:off x="311700" y="6300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社會故事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​​</a:t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2674825" y="2257225"/>
            <a:ext cx="3959400" cy="22572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晚上＿＿：＿＿的時候，我會和家人一起吃晚餐。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吃完晚餐後，我會吃藥。</a:t>
            </a: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3744575" y="2705488"/>
            <a:ext cx="1199100" cy="65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311700" y="1982475"/>
            <a:ext cx="3171900" cy="18501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晚餐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5126550" y="1982475"/>
            <a:ext cx="3171900" cy="18501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用藥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吃完飯之後，我會去浴室刷牙。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2637800" y="1776175"/>
            <a:ext cx="3959400" cy="22572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接著，我會去洗澡，將身體洗乾淨之後，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比較可以舒服地去睡覺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2693325" y="1732075"/>
            <a:ext cx="3959400" cy="22572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睡前，我可以挑三隻娃娃陪我一起睡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56511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/>
          <p:nvPr/>
        </p:nvSpPr>
        <p:spPr>
          <a:xfrm rot="-1072615">
            <a:off x="5848917" y="1718563"/>
            <a:ext cx="886397" cy="525500"/>
          </a:xfrm>
          <a:prstGeom prst="rightArrow">
            <a:avLst>
              <a:gd fmla="val 2547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/>
          <p:nvPr/>
        </p:nvSpPr>
        <p:spPr>
          <a:xfrm rot="1163">
            <a:off x="5908167" y="2887000"/>
            <a:ext cx="886500" cy="525600"/>
          </a:xfrm>
          <a:prstGeom prst="rightArrow">
            <a:avLst>
              <a:gd fmla="val 2547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/>
          <p:nvPr/>
        </p:nvSpPr>
        <p:spPr>
          <a:xfrm rot="248038">
            <a:off x="5908229" y="3963439"/>
            <a:ext cx="886406" cy="525739"/>
          </a:xfrm>
          <a:prstGeom prst="rightArrow">
            <a:avLst>
              <a:gd fmla="val 25476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1"/>
          <p:cNvSpPr txBox="1"/>
          <p:nvPr/>
        </p:nvSpPr>
        <p:spPr>
          <a:xfrm>
            <a:off x="7165625" y="1370850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1</a:t>
            </a:r>
            <a:endParaRPr sz="5000"/>
          </a:p>
        </p:txBody>
      </p:sp>
      <p:sp>
        <p:nvSpPr>
          <p:cNvPr id="118" name="Google Shape;118;p21"/>
          <p:cNvSpPr txBox="1"/>
          <p:nvPr/>
        </p:nvSpPr>
        <p:spPr>
          <a:xfrm>
            <a:off x="7258400" y="2666525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2</a:t>
            </a:r>
            <a:endParaRPr sz="5000"/>
          </a:p>
        </p:txBody>
      </p:sp>
      <p:sp>
        <p:nvSpPr>
          <p:cNvPr id="119" name="Google Shape;119;p21"/>
          <p:cNvSpPr txBox="1"/>
          <p:nvPr/>
        </p:nvSpPr>
        <p:spPr>
          <a:xfrm>
            <a:off x="7258400" y="3809150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3</a:t>
            </a:r>
            <a:endParaRPr sz="5000"/>
          </a:p>
        </p:txBody>
      </p:sp>
      <p:sp>
        <p:nvSpPr>
          <p:cNvPr id="120" name="Google Shape;120;p21"/>
          <p:cNvSpPr/>
          <p:nvPr/>
        </p:nvSpPr>
        <p:spPr>
          <a:xfrm>
            <a:off x="3063375" y="1565125"/>
            <a:ext cx="2246700" cy="8973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1"/>
          <p:cNvSpPr/>
          <p:nvPr/>
        </p:nvSpPr>
        <p:spPr>
          <a:xfrm>
            <a:off x="3104775" y="2666525"/>
            <a:ext cx="2246700" cy="8973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3104775" y="3767925"/>
            <a:ext cx="2246700" cy="8973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我可以在床上靜靜地讀一本書，或是聽輕柔的音樂，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幫助我自己睡著。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有好好地睡飽，明天我才有精神和體力去學習跟玩耍。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2"/>
          <p:cNvSpPr/>
          <p:nvPr/>
        </p:nvSpPr>
        <p:spPr>
          <a:xfrm>
            <a:off x="2637825" y="2053700"/>
            <a:ext cx="3959400" cy="22572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393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5200">
                <a:solidFill>
                  <a:srgbClr val="FFFF00"/>
                </a:solidFill>
              </a:rPr>
              <a:t>OOO的晚間作息清單</a:t>
            </a:r>
            <a:endParaRPr sz="1820">
              <a:solidFill>
                <a:srgbClr val="FFFF00"/>
              </a:solidFill>
            </a:endParaRPr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399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38" name="Google Shape;138;p23"/>
          <p:cNvSpPr/>
          <p:nvPr/>
        </p:nvSpPr>
        <p:spPr>
          <a:xfrm>
            <a:off x="5006050" y="1554150"/>
            <a:ext cx="3624900" cy="1905600"/>
          </a:xfrm>
          <a:prstGeom prst="roundRect">
            <a:avLst>
              <a:gd fmla="val 16667" name="adj"/>
            </a:avLst>
          </a:prstGeom>
          <a:solidFill>
            <a:srgbClr val="E7E6E6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525" y="29153"/>
            <a:ext cx="5058326" cy="50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 課程推薦 （含CEU)</a:t>
            </a:r>
            <a:endParaRPr/>
          </a:p>
        </p:txBody>
      </p:sp>
      <p:sp>
        <p:nvSpPr>
          <p:cNvPr id="150" name="Google Shape;150;p25"/>
          <p:cNvSpPr txBox="1"/>
          <p:nvPr/>
        </p:nvSpPr>
        <p:spPr>
          <a:xfrm>
            <a:off x="628650" y="1317900"/>
            <a:ext cx="7659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PRT關鍵反應訓練＋NET自然情景教學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https://www.startalkaba.com/courses/prt%e9%97%9c%e9%8d%b5%e5%8f%8d%e6%87%89%e8%a8%93%e7%b7%b4%ef%bc%8bnet%e8%87%aa%e7%84%b6%e6%83%85%e6%99%af%e6%95%99%e5%ad%b8/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從實證文獻認識 PRT 關鍵反應訓練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https://www.startalkaba.com/courses/%e5%be%9e%e5%af%a6%e8%ad%89%e6%96%87%e7%8d%bb%e8%aa%8d%e8%ad%98-prt-%e9%97%9c%e9%8d%b5%e5%8f%8d%e6%87%89%e8%a8%93%e7%b7%b4/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RIT 課程推薦（含CEU)</a:t>
            </a:r>
            <a:endParaRPr/>
          </a:p>
        </p:txBody>
      </p:sp>
      <p:sp>
        <p:nvSpPr>
          <p:cNvPr id="156" name="Google Shape;156;p26"/>
          <p:cNvSpPr txBox="1"/>
          <p:nvPr/>
        </p:nvSpPr>
        <p:spPr>
          <a:xfrm>
            <a:off x="428100" y="1401375"/>
            <a:ext cx="8287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透過 RIT 促進特殊兒童和一般手足在家共同遊玩的能力（ 手冊內容+示範片段）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https://www.startalkaba.com/courses/%e3%80%90%e5%ae%b6%e9%95%b7%e5%9f%b9%e8%a8%93%e3%80%81%e6%89%8b%e8%b6%b3%e5%9f%b9%e8%a8%93%e3%80%91%e5%a6%82%e4%bd%95%e4%bf%83%e9%80%b2%e7%89%b9%e6%ae%8a%e5%85%92%e7%ab%a5%e5%92%8c%e4%b8%80%e8%88%ac/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交互式模仿訓練 Reciprocal Imitation Training, RIT 文獻與討論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https://www.startalkaba.com/courses/%e9%99%84%e8%b4%880-5ceu-%e4%ba%a4%e4%ba%92%e5%bc%8f%e6%a8%a1%e4%bb%bf%e8%a8%93%e7%b7%b4-reciprocal-imitation-training-rit-%e6%96%87%e7%8d%bb%e8%88%87%e8%a8%8e%e8%ab%96/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單一嘗試 DTT</a:t>
            </a:r>
            <a:endParaRPr/>
          </a:p>
        </p:txBody>
      </p:sp>
      <p:sp>
        <p:nvSpPr>
          <p:cNvPr id="162" name="Google Shape;162;p27"/>
          <p:cNvSpPr txBox="1"/>
          <p:nvPr/>
        </p:nvSpPr>
        <p:spPr>
          <a:xfrm>
            <a:off x="251825" y="1215250"/>
            <a:ext cx="85155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【電子檔】單一嘗試教學DTT行為探測與紀錄表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https://www.startalkaba.com/product/%e5%96%ae%e4%b8%80%e5%98%97%e8%a9%a6%e6%95%99%e5%ad%b8dtt%e8%a1%8c%e7%82%ba%e6%8e%a2%e6%b8%ac%e8%88%87%e7%b4%80%e9%8c%84%e8%a1%a8/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【電子檔】單一嘗試DTT步驟圖＋範例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https://www.startalkaba.com/product/%e5%96%ae%e4%b8%80%e5%98%97%e8%a9%a6dtt%e6%ad%a5%e9%a9%9f%e5%9c%96%ef%bc%8b%e7%af%84%e4%be%8b/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回放課程：用單一嘗試教學幫孩子打好基礎（含CEU)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https://www.startalkaba.com/courses/%e7%94%a8%e5%96%ae%e4%b8%80%e5%98%97%e8%a9%a6%e6%95%99%e5%ad%b8%e5%b9%ab%e5%ad%a9%e5%ad%90%e6%89%93%e5%a5%bd%e5%9f%ba%e7%a4%8e/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系統減敏（含CEU)</a:t>
            </a:r>
            <a:endParaRPr/>
          </a:p>
        </p:txBody>
      </p:sp>
      <p:sp>
        <p:nvSpPr>
          <p:cNvPr id="168" name="Google Shape;168;p28"/>
          <p:cNvSpPr txBox="1"/>
          <p:nvPr/>
        </p:nvSpPr>
        <p:spPr>
          <a:xfrm>
            <a:off x="389700" y="1390425"/>
            <a:ext cx="8364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用「系統減敏法」協助孩子更加適應環境－孩子怕吹風機的聲音？怕擦上護唇膏？不喜歡牙膏的口感與味道？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https://www.startalkaba.com/courses/%e7%94%a8%e3%80%8c%e7%b3%bb%e7%b5%b1%e6%b8%9b%e6%95%8f%e6%b3%95%e3%80%8d%e5%8d%94%e5%8a%a9%e5%ad%a9%e5%ad%90%e6%9b%b4%e5%8a%a0%e9%81%a9%e6%87%89%e7%92%b0%e5%a2%83-%e5%ad%a9%e5%ad%90%e6%80%95/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 txBox="1"/>
          <p:nvPr/>
        </p:nvSpPr>
        <p:spPr>
          <a:xfrm>
            <a:off x="628650" y="273850"/>
            <a:ext cx="788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2024講座合購優惠 （最優惠方案）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https://www.startalkaba.com/product/2024%e8%ac%9b%e5%ba%a7%e5%90%88%e8%b3%bc%e5%84%aa%e6%83%a0/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00" y="1511527"/>
            <a:ext cx="2453301" cy="247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3074" y="1557838"/>
            <a:ext cx="2365174" cy="23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5577" y="1268050"/>
            <a:ext cx="3385301" cy="340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628650" y="1268050"/>
            <a:ext cx="82011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在家促進孩子的 Verbal Behavior（語言行為）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https://www.startalkaba.com/courses/%e3%80%90%e9%a0%90%e5%94%ae%e3%80%91%e5%9c%a8%e5%ae%b6%e4%bf%83%e9%80%b2%e5%ad%a9%e5%ad%90%e7%9a%84-verbal-behavior%ef%bc%88%e8%aa%9e%e8%a8%80%e8%a1%8c%e7%82%ba%ef%bc%89/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構音障礙－小孩講話臭零呆、大舌頭！怎麼辦？(有搭配的教材可以加價購喔！）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https://www.startalkaba.com/courses/%e5%85%92%e7%ab%a5%e6%a7%8b%e9%9f%b3%e9%9a%9c%e7%a4%99/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早期發現，早期治療：孩子是語言發展遲緩？閱讀障礙？自閉症？還是過動？ 講師：網紅 好好老師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https://www.startalkaba.com/courses/%ef%bc%88%e5%90%ab2-0ceu-%e7%b6%b2%e7%b4%85%ef%bc%81%e5%a5%bd%e5%a5%bd%e8%80%81%e5%b8%ab-%e4%b8%bb%e8%ac%9b-%e3%80%8c%e6%97%a9%e6%9c%9f%e7%99%82%e8%82%b2%ef%bc%8c%e6%97%a9%e6%9c%9f%e6%b2%bb%e7%99%82/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89" name="Google Shape;189;p31"/>
          <p:cNvSpPr txBox="1"/>
          <p:nvPr/>
        </p:nvSpPr>
        <p:spPr>
          <a:xfrm>
            <a:off x="426975" y="1268050"/>
            <a:ext cx="81675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我們一起開口說：提升孩子說話動機 (預售課，未來的直播課）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1454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1454F"/>
                </a:solidFill>
                <a:highlight>
                  <a:srgbClr val="FFFFFF"/>
                </a:highlight>
              </a:rPr>
              <a:t>此為「預售」課程，謹訂於2024/08/17（星期六）20:30至22:30線上直播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https://www.startalkaba.com/courses/%e8%81%bd%e8%a6%8b%e5%bf%83%e9%9d%88%e4%b9%8b%e8%81%b2%ef%bc%8d%e8%88%87%e8%81%bd%e6%90%8d%e5%ad%a9%e5%ad%90%e7%9a%84%e6%ba%9d%e9%80%9a%e6%8a%80%e5%b7%a7-2-2-2/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王者之聲？與口吃患者的互動方法(預售課，未來的直播課）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謹訂於2024/09/07（星期六）20:30至21:30線上直播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https://www.startalkaba.com/courses/%e7%89%a9%e7%90%86%e6%b2%bb%e7%99%82%e5%b8%ab%e5%a0%b1%e4%bd%a0%e7%9f%a5%ef%bc%9a%e5%9c%a8%e5%ae%b6%e5%b0%b1%e8%83%bd%e7%8e%a9%e7%9a%84%e8%a6%aa%e5%ad%90%e5%b9%bc%e5%85%92%e9%ab%94%e8%83%bd%e6%b4%bb-2/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95" name="Google Shape;195;p32"/>
          <p:cNvSpPr txBox="1"/>
          <p:nvPr/>
        </p:nvSpPr>
        <p:spPr>
          <a:xfrm>
            <a:off x="426975" y="1268050"/>
            <a:ext cx="81675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職能治療師帶你認識0-8歲兒童全方位發展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https://www.startalkaba.com/courses/%e8%81%bd%e8%a6%8b%e5%bf%83%e9%9d%88%e4%b9%8b%e8%81%b2%ef%bc%8d%e8%88%87%e8%81%bd%e6%90%8d%e5%ad%a9%e5%ad%90%e7%9a%84%e6%ba%9d%e9%80%9a%e6%8a%80%e5%b7%a7-2-3/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「讓我自己來」談提升孩子的生活獨立性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https://www.startalkaba.com/courses/%e3%80%8c%e8%ae%93%e6%88%91%e8%87%aa%e5%b7%b1%e4%be%86%e3%80%8d%ef%bc%8c%e6%8f%90%e5%8d%87%e5%ad%a9%e5%ad%90%e7%9a%84%e7%94%9f%e6%b4%bb%e7%8d%a8%e7%ab%8b%e6%80%a7/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201" name="Google Shape;201;p33"/>
          <p:cNvSpPr txBox="1"/>
          <p:nvPr/>
        </p:nvSpPr>
        <p:spPr>
          <a:xfrm>
            <a:off x="426975" y="1268050"/>
            <a:ext cx="81675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特殊兒童必備的幼小轉銜10項技能：在家就能評估與學習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此為「預售」課程，謹訂於2025/01/12（星期日）20:30至22:30線上直播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https://www.startalkaba.com/courses/%e8%81%bd%e8%a6%8b%e5%bf%83%e9%9d%88%e4%b9%8b%e8%81%b2%ef%bc%8d%e8%88%87%e8%81%bd%e6%90%8d%e5%ad%a9%e5%ad%90%e7%9a%84%e6%ba%9d%e9%80%9a%e6%8a%80%e5%b7%a7-2-2-2-2-2/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讀寫萌發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此為「預售」課程，謹訂於2024/12/08（星期日）21:00至22:00線上直播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https://www.startalkaba.com/courses/%e7%89%a9%e7%90%86%e6%b2%bb%e7%99%82%e5%b8%ab%e5%a0%b1%e4%bd%a0%e7%9f%a5%ef%bc%9a%e5%9c%a8%e5%ae%b6%e5%b0%b1%e8%83%bd%e7%8e%a9%e7%9a%84%e8%a6%aa%e5%ad%90%e5%b9%bc%e5%85%92%e9%ab%94%e8%83%bd%e6%b4%bb-5/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教材推薦</a:t>
            </a:r>
            <a:endParaRPr/>
          </a:p>
        </p:txBody>
      </p:sp>
      <p:sp>
        <p:nvSpPr>
          <p:cNvPr id="207" name="Google Shape;207;p34"/>
          <p:cNvSpPr txBox="1"/>
          <p:nvPr/>
        </p:nvSpPr>
        <p:spPr>
          <a:xfrm>
            <a:off x="448900" y="1171450"/>
            <a:ext cx="8419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【電子檔】兒童構音障礙 評估及練習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https://www.startalkaba.com/product/2023%e5%85%92%e7%ab%a5%e6%a7%8b%e9%9f%b3%e9%9a%9c%e7%a4%99-%e8%a9%95%e4%bc%b0%e5%8f%8a%e7%b7%b4%e7%bf%92-%e7%b4%80%e6%9f%94%e5%ae%89%e6%b2%bb%e7%99%82%e5%b8%abx%e8%97%8d%e6%98%9f%e8%aa%9e%e5%ae%99/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三本教學手冊合購：VB-MAPP語言行為教學指導手冊＋進階版語言行為教學指南＋自然情境教學實操參考指南（免運）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https://www.startalkaba.com/product/%e4%b8%89%e6%9c%ac%e6%95%99%e5%ad%b8%e6%89%8b%e5%86%8a%e5%90%88%e8%b3%bc%ef%bc%9avb-mapp%e8%aa%9e%e8%a8%80%e8%a1%8c%e7%82%ba%e6%95%99%e5%ad%b8%e6%8c%87%e5%b0%8e%e6%89%8b%e5%86%8a%ef%bc%8b%e9%80%b2/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免費公益課</a:t>
            </a:r>
            <a:endParaRPr/>
          </a:p>
        </p:txBody>
      </p:sp>
      <p:sp>
        <p:nvSpPr>
          <p:cNvPr id="213" name="Google Shape;213;p35"/>
          <p:cNvSpPr txBox="1"/>
          <p:nvPr/>
        </p:nvSpPr>
        <p:spPr>
          <a:xfrm>
            <a:off x="262750" y="1268050"/>
            <a:ext cx="8463000" cy="3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此為「免費公益」課程，謹訂於2024/08/10（星期日）19:30至20:30線上直播</a:t>
            </a:r>
            <a:endParaRPr/>
          </a:p>
          <a:p>
            <a:pPr indent="0" lvl="0" marL="0" rtl="0" algn="l">
              <a:lnSpc>
                <a:spcPct val="16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zh-TW" sz="2300">
                <a:solidFill>
                  <a:srgbClr val="212327"/>
                </a:solidFill>
                <a:highlight>
                  <a:srgbClr val="FFFFFF"/>
                </a:highlight>
              </a:rPr>
              <a:t>0-5歲發展篩檢的重要性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https://www.startalkaba.com/courses/%e3%80%90%e5%85%8d%e8%b2%bb%e5%85%ac%e7%9b%8a%e3%80%91%e5%80%ab%e7%90%86-%e5%af%a6%e5%8b%99%e5%b0%8e%e5%90%91%ef%bc%8d%e8%81%b7%e8%83%bd%e6%b2%bb%e7%99%82%e8%88%87%e8%a1%8c%e7%82%ba%e5%88%86-2-2/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更多免費公益課：含職能治療、語言治療、EFL評估與課程系統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https://www.startalkaba.com/all-courses/?keyword=&amp;tutor-course-filter-category=66&amp;course_filter=true&amp;loop_content_only=false&amp;column_per_row=3&amp;course_per_page=12&amp;show_pagination=true&amp;current_page=1&amp;action=tutor_course_filter_ajax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